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29"/>
  </p:notesMasterIdLst>
  <p:handoutMasterIdLst>
    <p:handoutMasterId r:id="rId30"/>
  </p:handoutMasterIdLst>
  <p:sldIdLst>
    <p:sldId id="293" r:id="rId3"/>
    <p:sldId id="263" r:id="rId4"/>
    <p:sldId id="294" r:id="rId5"/>
    <p:sldId id="295" r:id="rId6"/>
    <p:sldId id="296" r:id="rId7"/>
    <p:sldId id="283" r:id="rId8"/>
    <p:sldId id="285" r:id="rId9"/>
    <p:sldId id="286" r:id="rId10"/>
    <p:sldId id="287" r:id="rId11"/>
    <p:sldId id="288" r:id="rId12"/>
    <p:sldId id="289" r:id="rId13"/>
    <p:sldId id="290" r:id="rId14"/>
    <p:sldId id="291" r:id="rId15"/>
    <p:sldId id="292" r:id="rId16"/>
    <p:sldId id="300" r:id="rId17"/>
    <p:sldId id="301" r:id="rId18"/>
    <p:sldId id="302" r:id="rId19"/>
    <p:sldId id="303" r:id="rId20"/>
    <p:sldId id="304" r:id="rId21"/>
    <p:sldId id="305" r:id="rId22"/>
    <p:sldId id="306" r:id="rId23"/>
    <p:sldId id="309" r:id="rId24"/>
    <p:sldId id="307" r:id="rId25"/>
    <p:sldId id="278" r:id="rId26"/>
    <p:sldId id="308" r:id="rId27"/>
    <p:sldId id="284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4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32" y="222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385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41DB8-B66F-4DC8-A96E-33677E0F90FF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04A0D4-B89B-4ADD-AF9E-38636B40E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389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B49C4A-65AC-492D-9701-81B46C3AD0E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869989-EB00-4EE7-BCB5-25BDC5BB2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636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6" name="Straight Connector 5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Group 2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1" name="Straight Connector 4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6" name="Group 4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2" name="Straight Connector 5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7" name="Straight Connector 4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2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5" name="Straight Connector 2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0" name="Group 2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6" name="Straight Connector 3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1" name="Straight Connector 3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3845" y="1909346"/>
            <a:ext cx="9604310" cy="3383280"/>
          </a:xfrm>
        </p:spPr>
        <p:txBody>
          <a:bodyPr anchor="b">
            <a:normAutofit/>
          </a:bodyPr>
          <a:lstStyle>
            <a:lvl1pPr algn="l">
              <a:lnSpc>
                <a:spcPct val="76000"/>
              </a:lnSpc>
              <a:defRPr sz="8000" cap="none" baseline="0">
                <a:solidFill>
                  <a:schemeClr val="tx1"/>
                </a:solidFill>
              </a:defRPr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3845" y="5432564"/>
            <a:ext cx="9604310" cy="4572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t-LT" smtClean="0"/>
              <a:t>Spustelėję redag. ruoš. paantrš. stilių</a:t>
            </a:r>
            <a:endParaRPr lang="en-US"/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886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A29A4-78C8-47AB-BA06-22CB45938951}" type="datetime1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09314" y="489856"/>
            <a:ext cx="1687286" cy="5301343"/>
          </a:xfrm>
        </p:spPr>
        <p:txBody>
          <a:bodyPr vert="eaVert"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399" y="489856"/>
            <a:ext cx="7587344" cy="5301343"/>
          </a:xfrm>
        </p:spPr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4ACF-2D82-46F2-A8E9-23963AA34E86}" type="datetime1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74B5B-21A0-4192-BF4C-38187F1A68D8}" type="datetime1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kcijos antraštė">
    <p:bg>
      <p:bgPr>
        <a:gradFill flip="none" rotWithShape="1">
          <a:gsLst>
            <a:gs pos="0">
              <a:schemeClr val="accent1"/>
            </a:gs>
            <a:gs pos="97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8" name="Straight Connector 7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Group 23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2" name="Straight Connector 41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" name="Group 46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oup 24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6" name="Straight Connector 2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1" name="Group 3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41573"/>
            <a:ext cx="9601200" cy="2743200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6000" cap="none" baseline="0">
                <a:solidFill>
                  <a:schemeClr val="tx1"/>
                </a:solidFill>
              </a:defRPr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5431536"/>
            <a:ext cx="9601200" cy="4572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7780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0" y="1981199"/>
            <a:ext cx="4572000" cy="3810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4600" y="1981199"/>
            <a:ext cx="4572000" cy="3810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5CF7C-B333-48E1-A4A6-83A3C8B73AC0}" type="datetime1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818322"/>
            <a:ext cx="4572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2503713"/>
            <a:ext cx="4572000" cy="32874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24600" y="1818322"/>
            <a:ext cx="4572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24600" y="2503713"/>
            <a:ext cx="4572000" cy="32874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20762-5CBF-4210-AB54-376B091119F8}" type="datetime1">
              <a:rPr lang="en-US" smtClean="0"/>
              <a:t>2/11/2025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DB371-BF5F-4058-A212-1A908E4D2674}" type="datetime1">
              <a:rPr lang="en-US" smtClean="0"/>
              <a:t>2/11/2025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" name="Group 160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62" name="Straight Connector 161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8" name="Group 177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96" name="Straight Connector 19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1" name="Group 20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207" name="Straight Connector 20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Straight Connector 20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Straight Connector 20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Straight Connector 20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Straight Connector 21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02" name="Straight Connector 20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Straight Connector 20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Straight Connector 20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9" name="Group 178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80" name="Straight Connector 179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5" name="Group 184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91" name="Straight Connector 190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Straight Connector 191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Straight Connector 192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Straight Connector 193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Straight Connector 194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6" name="Straight Connector 185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Straight Connector 186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12" name="Date Placeholder 2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4083B-90AA-48CF-BAD5-00AA24D7F288}" type="datetime1">
              <a:rPr lang="en-US" smtClean="0"/>
              <a:t>2/11/2025</a:t>
            </a:fld>
            <a:endParaRPr lang="en-US"/>
          </a:p>
        </p:txBody>
      </p:sp>
      <p:sp>
        <p:nvSpPr>
          <p:cNvPr id="213" name="Footer Placeholder 2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14" name="Slide Number Placeholder 2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urinys ir antraštė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0" name="Straight Connector 9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 25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4" name="Straight Connector 43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9" name="Group 48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oup 26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8" name="Straight Connector 27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3" name="Group 32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Rectangle 6"/>
          <p:cNvSpPr/>
          <p:nvPr userDrawn="1"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13152" y="571500"/>
            <a:ext cx="3657600" cy="2197100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3197" y="571500"/>
            <a:ext cx="6217920" cy="5715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13152" y="2995012"/>
            <a:ext cx="3657600" cy="228595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cxnSp>
        <p:nvCxnSpPr>
          <p:cNvPr id="60" name="Straight Connector 59"/>
          <p:cNvCxnSpPr/>
          <p:nvPr userDrawn="1"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AF629-ECA2-4CF3-B790-9D9BDED98269}" type="datetime1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aveikslėlis ir antraštė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9" name="Straight Connector 8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Group 24"/>
            <p:cNvGrpSpPr/>
            <p:nvPr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3" name="Straight Connector 42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" name="Group 47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25"/>
            <p:cNvGrpSpPr/>
            <p:nvPr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7" name="Straight Connector 26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" name="Group 31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0" name="Rectangle 59"/>
          <p:cNvSpPr/>
          <p:nvPr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12" y="-159"/>
            <a:ext cx="7315200" cy="6858000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lt-LT" smtClean="0"/>
              <a:t>Spustelėkite piktogr. norėdami įtraukti pav.</a:t>
            </a:r>
            <a:endParaRPr lang="en-US"/>
          </a:p>
        </p:txBody>
      </p:sp>
      <p:cxnSp>
        <p:nvCxnSpPr>
          <p:cNvPr id="59" name="Straight Connector 58"/>
          <p:cNvCxnSpPr/>
          <p:nvPr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09560" y="576072"/>
            <a:ext cx="3657600" cy="2194560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9560" y="2999232"/>
            <a:ext cx="3657600" cy="2286000"/>
          </a:xfrm>
        </p:spPr>
        <p:txBody>
          <a:bodyPr/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</p:spTree>
    <p:extLst>
      <p:ext uri="{BB962C8B-B14F-4D97-AF65-F5344CB8AC3E}">
        <p14:creationId xmlns:p14="http://schemas.microsoft.com/office/powerpoint/2010/main" val="620318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chemeClr val="bg1"/>
            </a:gs>
            <a:gs pos="0">
              <a:schemeClr val="bg1">
                <a:lumMod val="100000"/>
              </a:schemeClr>
            </a:gs>
            <a:gs pos="100000">
              <a:schemeClr val="bg1">
                <a:lumMod val="95000"/>
                <a:alpha val="6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Group 95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97" name="Straight Connector 96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3" name="Group 11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31" name="Straight Connector 13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6" name="Group 13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42" name="Straight Connector 14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Straight Connector 14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Straight Connector 14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Straight Connector 14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Straight Connector 14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7" name="Straight Connector 13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4" name="Group 11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15" name="Straight Connector 11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0" name="Group 11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26" name="Straight Connector 12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Straight Connector 12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Straight Connector 12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Straight Connector 12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Straight Connector 12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1" name="Straight Connector 12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0" y="503853"/>
            <a:ext cx="9601200" cy="11423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981201"/>
            <a:ext cx="9601200" cy="3809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294042" y="6289679"/>
            <a:ext cx="965946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51B2453-8663-4C69-AF73-9FD7B1DEC5D0}" type="datetime1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1" y="6289679"/>
            <a:ext cx="6128030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65311" y="6289679"/>
            <a:ext cx="918882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48" name="Straight Connector 147"/>
          <p:cNvCxnSpPr/>
          <p:nvPr userDrawn="1"/>
        </p:nvCxnSpPr>
        <p:spPr>
          <a:xfrm>
            <a:off x="609600" y="6172200"/>
            <a:ext cx="109728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9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accent1"/>
        </a:buClr>
        <a:buSzPct val="100000"/>
        <a:buFont typeface="Arial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79388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avadinimas 3"/>
          <p:cNvSpPr>
            <a:spLocks noGrp="1"/>
          </p:cNvSpPr>
          <p:nvPr>
            <p:ph type="ctrTitle"/>
          </p:nvPr>
        </p:nvSpPr>
        <p:spPr>
          <a:xfrm>
            <a:off x="1293845" y="1909346"/>
            <a:ext cx="9604310" cy="3523218"/>
          </a:xfrm>
        </p:spPr>
        <p:txBody>
          <a:bodyPr>
            <a:normAutofit fontScale="90000"/>
          </a:bodyPr>
          <a:lstStyle/>
          <a:p>
            <a:r>
              <a:rPr lang="lt-LT" dirty="0" smtClean="0"/>
              <a:t>Mokymo priemonėms </a:t>
            </a:r>
            <a:r>
              <a:rPr lang="lt-LT" smtClean="0"/>
              <a:t>ir vadovėliams </a:t>
            </a:r>
            <a:r>
              <a:rPr lang="lt-LT" dirty="0" smtClean="0"/>
              <a:t>skirtų lėšų paskirstymas</a:t>
            </a:r>
            <a:endParaRPr lang="lt-LT" dirty="0"/>
          </a:p>
        </p:txBody>
      </p:sp>
      <p:sp>
        <p:nvSpPr>
          <p:cNvPr id="5" name="Antrinis pavadinima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985722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Tikslieji mokslai,  200 </a:t>
            </a:r>
            <a:r>
              <a:rPr lang="lt-LT" dirty="0"/>
              <a:t>€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 smtClean="0"/>
              <a:t>Pratybų, užduočių sąsiuviniai </a:t>
            </a:r>
            <a:r>
              <a:rPr lang="lt-LT" smtClean="0"/>
              <a:t>mokytojui;</a:t>
            </a:r>
            <a:endParaRPr lang="lt-LT" dirty="0" smtClean="0"/>
          </a:p>
        </p:txBody>
      </p:sp>
    </p:spTree>
    <p:extLst>
      <p:ext uri="{BB962C8B-B14F-4D97-AF65-F5344CB8AC3E}">
        <p14:creationId xmlns:p14="http://schemas.microsoft.com/office/powerpoint/2010/main" val="1313052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Gamtos mokslai, </a:t>
            </a:r>
            <a:r>
              <a:rPr lang="lt-LT" dirty="0"/>
              <a:t>870 + 6 485 (laboratorija)</a:t>
            </a:r>
            <a:br>
              <a:rPr lang="lt-LT" dirty="0"/>
            </a:b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lt-LT" dirty="0" err="1"/>
              <a:t>Mozaik</a:t>
            </a:r>
            <a:r>
              <a:rPr lang="lt-LT" dirty="0"/>
              <a:t> </a:t>
            </a:r>
            <a:r>
              <a:rPr lang="lt-LT" dirty="0" smtClean="0"/>
              <a:t>3D (mokytojo licencija)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lt-LT" dirty="0" smtClean="0"/>
              <a:t>Rūšiavimo šiukšliadėžės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lt-LT" dirty="0" smtClean="0"/>
              <a:t>Skaičiuotuvai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lt-LT" dirty="0" smtClean="0"/>
              <a:t>Profesionali orų stotelė</a:t>
            </a:r>
            <a:endParaRPr lang="lt-LT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lt-LT" dirty="0" smtClean="0"/>
              <a:t>Veidrodžiai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lt-LT" dirty="0" smtClean="0"/>
              <a:t>Laboratorijai </a:t>
            </a:r>
            <a:r>
              <a:rPr lang="lt-LT" smtClean="0"/>
              <a:t>skirtos priemonės</a:t>
            </a:r>
            <a:endParaRPr lang="lt-LT" dirty="0" smtClean="0"/>
          </a:p>
        </p:txBody>
      </p:sp>
    </p:spTree>
    <p:extLst>
      <p:ext uri="{BB962C8B-B14F-4D97-AF65-F5344CB8AC3E}">
        <p14:creationId xmlns:p14="http://schemas.microsoft.com/office/powerpoint/2010/main" val="3962318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Socialinių mokslų metodinė grupė, 0 </a:t>
            </a:r>
            <a:r>
              <a:rPr lang="lt-LT" dirty="0"/>
              <a:t>€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343802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Dorinis, menai, technologijos, fizinis ugdymas, </a:t>
            </a:r>
            <a:br>
              <a:rPr lang="lt-LT" dirty="0" smtClean="0"/>
            </a:br>
            <a:r>
              <a:rPr lang="lt-LT" dirty="0"/>
              <a:t>2 079 (0 + 229 + 500 + 1 350)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lt-LT" sz="1700" dirty="0" smtClean="0"/>
              <a:t>Vyniojamas </a:t>
            </a:r>
            <a:r>
              <a:rPr lang="lt-LT" sz="1700" dirty="0"/>
              <a:t>statybinis </a:t>
            </a:r>
            <a:r>
              <a:rPr lang="lt-LT" sz="1700" dirty="0" smtClean="0"/>
              <a:t>popierius, markeriai spalvoti, klijai, popierius eksponavimui, spalvotas popierius, akvareliniai pieštukai, guašas, </a:t>
            </a:r>
            <a:r>
              <a:rPr lang="lt-LT" sz="1700" dirty="0" err="1" smtClean="0"/>
              <a:t>grafitiniai</a:t>
            </a:r>
            <a:r>
              <a:rPr lang="lt-LT" sz="1700" dirty="0" smtClean="0"/>
              <a:t> pieštukai, lipni </a:t>
            </a:r>
            <a:r>
              <a:rPr lang="lt-LT" sz="1700" dirty="0"/>
              <a:t>dvipusė </a:t>
            </a:r>
            <a:r>
              <a:rPr lang="lt-LT" sz="1700" dirty="0" smtClean="0"/>
              <a:t>juosta, žirklės, </a:t>
            </a:r>
            <a:r>
              <a:rPr lang="lt-LT" sz="1700" dirty="0" err="1" smtClean="0"/>
              <a:t>Minecraft</a:t>
            </a:r>
            <a:r>
              <a:rPr lang="lt-LT" sz="1700" dirty="0" smtClean="0"/>
              <a:t> žaidimas.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lt-LT" sz="1700" dirty="0" smtClean="0"/>
              <a:t>Karštų klijų įrankis, medienos apdirbimo įrankiai, varžtai, šlifavimo popierius, priemonės rankdarbiams, siuvimui, keramikai, dažai, klijai.</a:t>
            </a:r>
            <a:endParaRPr lang="lt-LT" sz="17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lt-LT" sz="1700" dirty="0"/>
          </a:p>
        </p:txBody>
      </p:sp>
      <p:sp>
        <p:nvSpPr>
          <p:cNvPr id="5" name="Turinio vietos rezervavimo ženklas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lt-LT" sz="1700" dirty="0" smtClean="0"/>
              <a:t>Tinklas kamuoliams, </a:t>
            </a:r>
            <a:r>
              <a:rPr lang="lt-LT" sz="1700" dirty="0" smtClean="0"/>
              <a:t>v</a:t>
            </a:r>
            <a:r>
              <a:rPr lang="lt-LT" sz="1700" dirty="0" smtClean="0"/>
              <a:t>ežimėlis </a:t>
            </a:r>
            <a:r>
              <a:rPr lang="lt-LT" sz="1700" dirty="0" smtClean="0"/>
              <a:t>kamuoliams, kamuoliai tinklinio, kamuoliai krepšinio, čiužiniai, atšokimo tinklas, </a:t>
            </a:r>
            <a:r>
              <a:rPr lang="lt-LT" sz="1700" dirty="0" err="1" smtClean="0"/>
              <a:t>diskgolfo</a:t>
            </a:r>
            <a:r>
              <a:rPr lang="lt-LT" sz="1700" dirty="0" smtClean="0"/>
              <a:t> diskai ir krepšys. </a:t>
            </a:r>
            <a:endParaRPr lang="lt-LT" sz="1700" dirty="0"/>
          </a:p>
        </p:txBody>
      </p:sp>
    </p:spTree>
    <p:extLst>
      <p:ext uri="{BB962C8B-B14F-4D97-AF65-F5344CB8AC3E}">
        <p14:creationId xmlns:p14="http://schemas.microsoft.com/office/powerpoint/2010/main" val="605265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Pagalbos mokiniui specialistai, 840 €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lt-LT" dirty="0" smtClean="0"/>
              <a:t>Ausinės</a:t>
            </a:r>
          </a:p>
          <a:p>
            <a:r>
              <a:rPr lang="lt-LT" dirty="0" smtClean="0"/>
              <a:t>Didaktinės priemonės</a:t>
            </a:r>
          </a:p>
          <a:p>
            <a:r>
              <a:rPr lang="lt-LT" dirty="0" smtClean="0"/>
              <a:t>Kanceliarinės priemonės</a:t>
            </a:r>
          </a:p>
        </p:txBody>
      </p:sp>
    </p:spTree>
    <p:extLst>
      <p:ext uri="{BB962C8B-B14F-4D97-AF65-F5344CB8AC3E}">
        <p14:creationId xmlns:p14="http://schemas.microsoft.com/office/powerpoint/2010/main" val="3577703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1295400" y="503854"/>
            <a:ext cx="9601200" cy="591616"/>
          </a:xfrm>
        </p:spPr>
        <p:txBody>
          <a:bodyPr/>
          <a:lstStyle/>
          <a:p>
            <a:r>
              <a:rPr lang="lt-LT" dirty="0" smtClean="0"/>
              <a:t>Vadovėliai (5 kl.)</a:t>
            </a:r>
            <a:endParaRPr lang="en-GB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247595"/>
              </p:ext>
            </p:extLst>
          </p:nvPr>
        </p:nvGraphicFramePr>
        <p:xfrm>
          <a:off x="1295400" y="1284083"/>
          <a:ext cx="9601200" cy="48209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800600">
                  <a:extLst>
                    <a:ext uri="{9D8B030D-6E8A-4147-A177-3AD203B41FA5}">
                      <a16:colId xmlns:a16="http://schemas.microsoft.com/office/drawing/2014/main" val="292937391"/>
                    </a:ext>
                  </a:extLst>
                </a:gridCol>
                <a:gridCol w="4800600">
                  <a:extLst>
                    <a:ext uri="{9D8B030D-6E8A-4147-A177-3AD203B41FA5}">
                      <a16:colId xmlns:a16="http://schemas.microsoft.com/office/drawing/2014/main" val="8004239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Pavadinimas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Kiekis (145 vnt.)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0167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Lietuvių kalba 1 d.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+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99953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dirty="0" smtClean="0"/>
                        <a:t>Lietuvių kalba 2 d.</a:t>
                      </a:r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+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24597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Literatūra</a:t>
                      </a:r>
                      <a:r>
                        <a:rPr lang="lt-LT" baseline="0" dirty="0" smtClean="0"/>
                        <a:t> 1 d.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+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58433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dirty="0" smtClean="0"/>
                        <a:t>Literatūra</a:t>
                      </a:r>
                      <a:r>
                        <a:rPr lang="lt-LT" baseline="0" dirty="0" smtClean="0"/>
                        <a:t> 2 d.</a:t>
                      </a:r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+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8078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Matematika 1 d.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+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78648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dirty="0" smtClean="0"/>
                        <a:t>Matematika 2 d.</a:t>
                      </a:r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+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5971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Gamtos mokslai 1 d.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+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75847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dirty="0" smtClean="0"/>
                        <a:t>Gamtos mokslai 2 d.</a:t>
                      </a:r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+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86264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Istorija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85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76065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Informatika</a:t>
                      </a:r>
                      <a:r>
                        <a:rPr lang="lt-LT" baseline="0" dirty="0" smtClean="0"/>
                        <a:t> 5-6 kl. 1 d.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30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34474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Informatika 5-6 kl. 2 d.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30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51023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rgbClr val="FF0000"/>
                          </a:solidFill>
                        </a:rPr>
                        <a:t>Etikos vadovėlis 5 kl. (Briedis, 2022/4?? m.)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rgbClr val="FF0000"/>
                          </a:solidFill>
                        </a:rPr>
                        <a:t>16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31539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0292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1295400" y="503854"/>
            <a:ext cx="9601200" cy="591616"/>
          </a:xfrm>
        </p:spPr>
        <p:txBody>
          <a:bodyPr/>
          <a:lstStyle/>
          <a:p>
            <a:r>
              <a:rPr lang="lt-LT" dirty="0" smtClean="0"/>
              <a:t>Vadovėliai (6 kl.)</a:t>
            </a:r>
            <a:endParaRPr lang="en-GB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9341720"/>
              </p:ext>
            </p:extLst>
          </p:nvPr>
        </p:nvGraphicFramePr>
        <p:xfrm>
          <a:off x="1295400" y="1284083"/>
          <a:ext cx="9601200" cy="48209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800600">
                  <a:extLst>
                    <a:ext uri="{9D8B030D-6E8A-4147-A177-3AD203B41FA5}">
                      <a16:colId xmlns:a16="http://schemas.microsoft.com/office/drawing/2014/main" val="292937391"/>
                    </a:ext>
                  </a:extLst>
                </a:gridCol>
                <a:gridCol w="4800600">
                  <a:extLst>
                    <a:ext uri="{9D8B030D-6E8A-4147-A177-3AD203B41FA5}">
                      <a16:colId xmlns:a16="http://schemas.microsoft.com/office/drawing/2014/main" val="8004239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Pavadinimas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Kiekis (617 vnt.)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0167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Lietuvių kalba 1 d.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+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99953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dirty="0" smtClean="0">
                          <a:solidFill>
                            <a:srgbClr val="FF0000"/>
                          </a:solidFill>
                        </a:rPr>
                        <a:t>Lietuvių kalba 2 d.</a:t>
                      </a:r>
                      <a:endParaRPr lang="en-GB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77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24597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Literatūra</a:t>
                      </a:r>
                      <a:r>
                        <a:rPr lang="lt-LT" baseline="0" dirty="0" smtClean="0"/>
                        <a:t> 1 d.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+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58433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dirty="0" smtClean="0"/>
                        <a:t>Literatūra</a:t>
                      </a:r>
                      <a:r>
                        <a:rPr lang="lt-LT" baseline="0" dirty="0" smtClean="0"/>
                        <a:t> 2 d.</a:t>
                      </a:r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+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8078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Matematika 1 d.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+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78648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dirty="0" smtClean="0"/>
                        <a:t>Matematika 2 d.</a:t>
                      </a:r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+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5971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Gamtos mokslai 1 d.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85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75847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dirty="0" smtClean="0"/>
                        <a:t>Gamtos mokslai 2 d.</a:t>
                      </a:r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85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86264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Žingsniai 1 d.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85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76065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Žingsniai 2 d.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115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51023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baseline="0" dirty="0" smtClean="0"/>
                        <a:t>Žemė 1 d.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85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24972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rgbClr val="FF0000"/>
                          </a:solidFill>
                        </a:rPr>
                        <a:t>Žemė 2 d.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85 </a:t>
                      </a:r>
                      <a:r>
                        <a:rPr lang="lt-LT" dirty="0" smtClean="0">
                          <a:solidFill>
                            <a:srgbClr val="FF0000"/>
                          </a:solidFill>
                        </a:rPr>
                        <a:t>(30)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48316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8105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1295400" y="503854"/>
            <a:ext cx="9601200" cy="482974"/>
          </a:xfrm>
        </p:spPr>
        <p:txBody>
          <a:bodyPr>
            <a:normAutofit fontScale="90000"/>
          </a:bodyPr>
          <a:lstStyle/>
          <a:p>
            <a:r>
              <a:rPr lang="lt-LT" dirty="0" smtClean="0"/>
              <a:t>Vadovėliai (7 kl.)</a:t>
            </a:r>
            <a:endParaRPr lang="en-GB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5342736"/>
              </p:ext>
            </p:extLst>
          </p:nvPr>
        </p:nvGraphicFramePr>
        <p:xfrm>
          <a:off x="1295400" y="986828"/>
          <a:ext cx="9601200" cy="5210219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800600">
                  <a:extLst>
                    <a:ext uri="{9D8B030D-6E8A-4147-A177-3AD203B41FA5}">
                      <a16:colId xmlns:a16="http://schemas.microsoft.com/office/drawing/2014/main" val="292937391"/>
                    </a:ext>
                  </a:extLst>
                </a:gridCol>
                <a:gridCol w="4800600">
                  <a:extLst>
                    <a:ext uri="{9D8B030D-6E8A-4147-A177-3AD203B41FA5}">
                      <a16:colId xmlns:a16="http://schemas.microsoft.com/office/drawing/2014/main" val="800423957"/>
                    </a:ext>
                  </a:extLst>
                </a:gridCol>
              </a:tblGrid>
              <a:tr h="389299">
                <a:tc>
                  <a:txBody>
                    <a:bodyPr/>
                    <a:lstStyle/>
                    <a:p>
                      <a:r>
                        <a:rPr lang="lt-LT" dirty="0" smtClean="0"/>
                        <a:t>Pavadinimas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Kiekis (535 vnt.)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0167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Lietuvių kalba 1 d.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8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99953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dirty="0" smtClean="0"/>
                        <a:t>Lietuvių kalba 2 d.</a:t>
                      </a:r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8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24597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Literatūra</a:t>
                      </a:r>
                      <a:r>
                        <a:rPr lang="lt-LT" baseline="0" dirty="0" smtClean="0"/>
                        <a:t> 1 d.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8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58433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dirty="0" smtClean="0"/>
                        <a:t>Literatūra</a:t>
                      </a:r>
                      <a:r>
                        <a:rPr lang="lt-LT" baseline="0" dirty="0" smtClean="0"/>
                        <a:t> 2 d.</a:t>
                      </a:r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8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8078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Matematika 1 d.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33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78648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dirty="0" smtClean="0"/>
                        <a:t>Matematika 2 d.</a:t>
                      </a:r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115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5971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Biologija 1 d.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10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75847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dirty="0" smtClean="0"/>
                        <a:t>Biologija 2 d.</a:t>
                      </a:r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10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86264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Istorija 1 d.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115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76065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Istorija 2 d.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115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51023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Žemė</a:t>
                      </a:r>
                      <a:r>
                        <a:rPr lang="lt-LT" baseline="0" dirty="0" smtClean="0"/>
                        <a:t> 1 d.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85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24972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Žemė 2 d.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15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48316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Fizika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5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27093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8545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1295400" y="503854"/>
            <a:ext cx="9601200" cy="482974"/>
          </a:xfrm>
        </p:spPr>
        <p:txBody>
          <a:bodyPr>
            <a:normAutofit fontScale="90000"/>
          </a:bodyPr>
          <a:lstStyle/>
          <a:p>
            <a:r>
              <a:rPr lang="lt-LT" dirty="0" smtClean="0"/>
              <a:t>Vadovėliai (8 kl.)</a:t>
            </a:r>
            <a:endParaRPr lang="en-GB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0641333"/>
              </p:ext>
            </p:extLst>
          </p:nvPr>
        </p:nvGraphicFramePr>
        <p:xfrm>
          <a:off x="1295400" y="986828"/>
          <a:ext cx="9601200" cy="519176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800600">
                  <a:extLst>
                    <a:ext uri="{9D8B030D-6E8A-4147-A177-3AD203B41FA5}">
                      <a16:colId xmlns:a16="http://schemas.microsoft.com/office/drawing/2014/main" val="292937391"/>
                    </a:ext>
                  </a:extLst>
                </a:gridCol>
                <a:gridCol w="4800600">
                  <a:extLst>
                    <a:ext uri="{9D8B030D-6E8A-4147-A177-3AD203B41FA5}">
                      <a16:colId xmlns:a16="http://schemas.microsoft.com/office/drawing/2014/main" val="8004239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Pavadinimas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Kiekis (1 314</a:t>
                      </a:r>
                      <a:r>
                        <a:rPr lang="lt-LT" baseline="0" dirty="0" smtClean="0"/>
                        <a:t> vnt.)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0167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Lietuvių kalba 1 d.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115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99953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dirty="0" smtClean="0"/>
                        <a:t>Lietuvių kalba 2 d.</a:t>
                      </a:r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115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24597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Literatūra</a:t>
                      </a:r>
                      <a:r>
                        <a:rPr lang="lt-LT" baseline="0" dirty="0" smtClean="0"/>
                        <a:t> 1 d.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15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58433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dirty="0" smtClean="0"/>
                        <a:t>Literatūra</a:t>
                      </a:r>
                      <a:r>
                        <a:rPr lang="lt-LT" baseline="0" dirty="0" smtClean="0"/>
                        <a:t> 2 d.</a:t>
                      </a:r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15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8078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Matematika 1 d.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115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78648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dirty="0" smtClean="0"/>
                        <a:t>Matematika 2 d.</a:t>
                      </a:r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115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5971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Biologija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24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75847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Istorija 1 d.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115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76065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Istorija 2 d.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115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51023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Žemė</a:t>
                      </a:r>
                      <a:r>
                        <a:rPr lang="lt-LT" baseline="0" dirty="0" smtClean="0"/>
                        <a:t> 1 d.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55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24972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rgbClr val="FF0000"/>
                          </a:solidFill>
                        </a:rPr>
                        <a:t>Žemė 2 d.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115 </a:t>
                      </a:r>
                      <a:r>
                        <a:rPr lang="lt-LT" dirty="0" smtClean="0">
                          <a:solidFill>
                            <a:srgbClr val="FF0000"/>
                          </a:solidFill>
                        </a:rPr>
                        <a:t>(60 vnt.)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48316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Fizika 1 ir 2 d.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85+85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27093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Chemija 1 ir</a:t>
                      </a:r>
                      <a:r>
                        <a:rPr lang="lt-LT" baseline="0" dirty="0" smtClean="0"/>
                        <a:t> 2 d.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115+115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85230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5472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1295400" y="503854"/>
            <a:ext cx="9601200" cy="482974"/>
          </a:xfrm>
        </p:spPr>
        <p:txBody>
          <a:bodyPr>
            <a:normAutofit fontScale="90000"/>
          </a:bodyPr>
          <a:lstStyle/>
          <a:p>
            <a:r>
              <a:rPr lang="lt-LT" dirty="0" smtClean="0"/>
              <a:t>Vadovėliai (9 kl.)</a:t>
            </a:r>
            <a:endParaRPr lang="en-GB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8702027"/>
              </p:ext>
            </p:extLst>
          </p:nvPr>
        </p:nvGraphicFramePr>
        <p:xfrm>
          <a:off x="1295400" y="986828"/>
          <a:ext cx="9601200" cy="55626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800600">
                  <a:extLst>
                    <a:ext uri="{9D8B030D-6E8A-4147-A177-3AD203B41FA5}">
                      <a16:colId xmlns:a16="http://schemas.microsoft.com/office/drawing/2014/main" val="292937391"/>
                    </a:ext>
                  </a:extLst>
                </a:gridCol>
                <a:gridCol w="4800600">
                  <a:extLst>
                    <a:ext uri="{9D8B030D-6E8A-4147-A177-3AD203B41FA5}">
                      <a16:colId xmlns:a16="http://schemas.microsoft.com/office/drawing/2014/main" val="8004239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Pavadinimas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Kiekis (1 015 vnt.)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0167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rgbClr val="FF0000"/>
                          </a:solidFill>
                        </a:rPr>
                        <a:t>Lietuvių kalba 1 d.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rgbClr val="FF0000"/>
                          </a:solidFill>
                        </a:rPr>
                        <a:t>115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99953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dirty="0" smtClean="0">
                          <a:solidFill>
                            <a:srgbClr val="FF0000"/>
                          </a:solidFill>
                        </a:rPr>
                        <a:t>Lietuvių kalba 2 d.</a:t>
                      </a:r>
                      <a:endParaRPr lang="en-GB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rgbClr val="FF0000"/>
                          </a:solidFill>
                        </a:rPr>
                        <a:t>115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24597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Literatūra</a:t>
                      </a:r>
                      <a:r>
                        <a:rPr lang="lt-LT" baseline="0" dirty="0" smtClean="0"/>
                        <a:t> 1 d.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5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58433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dirty="0" smtClean="0"/>
                        <a:t>Literatūra</a:t>
                      </a:r>
                      <a:r>
                        <a:rPr lang="lt-LT" baseline="0" dirty="0" smtClean="0"/>
                        <a:t> 2 d.</a:t>
                      </a:r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5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8078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Matematika 1 d.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5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78648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dirty="0" smtClean="0"/>
                        <a:t>Matematika 2 d.</a:t>
                      </a:r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5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5971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Biologija 1 d.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45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75847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dirty="0" smtClean="0"/>
                        <a:t>Biologija 2 d.</a:t>
                      </a:r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10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86264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Istorija 1 d.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40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76065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Istorija 2 d.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40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51023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Žemė</a:t>
                      </a:r>
                      <a:r>
                        <a:rPr lang="lt-LT" baseline="0" dirty="0" smtClean="0"/>
                        <a:t> 1 d.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85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24972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Žemė 2 d.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85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48316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Fizika 1 ir 2 d.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115+115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27093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Chemija 1 ir 2 d.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115+115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89521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1091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Mokymo lėšų sąmata 2025 </a:t>
            </a:r>
            <a:r>
              <a:rPr lang="lt-LT" dirty="0"/>
              <a:t>m.</a:t>
            </a: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2957615"/>
              </p:ext>
            </p:extLst>
          </p:nvPr>
        </p:nvGraphicFramePr>
        <p:xfrm>
          <a:off x="1295400" y="1981200"/>
          <a:ext cx="9601200" cy="377444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320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298050080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Išlaidų straipsnis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2024 m. išlaidos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2025 m.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Darbo užmokestis ir SODRA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2 578</a:t>
                      </a:r>
                      <a:r>
                        <a:rPr lang="lt-LT" baseline="0" dirty="0" smtClean="0"/>
                        <a:t> 009,20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Kvalifikacijos kėlimas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1 900,00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IKT diegti ir naudoti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13 092,31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Kitų prekių ir paslaugų</a:t>
                      </a:r>
                      <a:r>
                        <a:rPr lang="lt-LT" baseline="0" dirty="0" smtClean="0"/>
                        <a:t> įsigijimas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9 974,00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34073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Socialinės išmokos (pašalpos) 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11 986,80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dirty="0" smtClean="0"/>
                        <a:t>Ilgalaikis materialusis turtas</a:t>
                      </a:r>
                    </a:p>
                    <a:p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25 037,69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21375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Iš viso: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2 640 000,00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90422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6076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1295400" y="503854"/>
            <a:ext cx="9601200" cy="482974"/>
          </a:xfrm>
        </p:spPr>
        <p:txBody>
          <a:bodyPr>
            <a:normAutofit fontScale="90000"/>
          </a:bodyPr>
          <a:lstStyle/>
          <a:p>
            <a:r>
              <a:rPr lang="lt-LT" dirty="0" smtClean="0"/>
              <a:t>Vadovėliai (10 kl.)</a:t>
            </a:r>
            <a:endParaRPr lang="en-GB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3790077"/>
              </p:ext>
            </p:extLst>
          </p:nvPr>
        </p:nvGraphicFramePr>
        <p:xfrm>
          <a:off x="1295400" y="986828"/>
          <a:ext cx="9601200" cy="519176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800600">
                  <a:extLst>
                    <a:ext uri="{9D8B030D-6E8A-4147-A177-3AD203B41FA5}">
                      <a16:colId xmlns:a16="http://schemas.microsoft.com/office/drawing/2014/main" val="292937391"/>
                    </a:ext>
                  </a:extLst>
                </a:gridCol>
                <a:gridCol w="4800600">
                  <a:extLst>
                    <a:ext uri="{9D8B030D-6E8A-4147-A177-3AD203B41FA5}">
                      <a16:colId xmlns:a16="http://schemas.microsoft.com/office/drawing/2014/main" val="8004239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Pavadinimas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Kiekis (708 vnt.)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0167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rgbClr val="FF0000"/>
                          </a:solidFill>
                        </a:rPr>
                        <a:t>Lietuvių kalba 1 d.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rgbClr val="FF0000"/>
                          </a:solidFill>
                        </a:rPr>
                        <a:t>115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99953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dirty="0" smtClean="0">
                          <a:solidFill>
                            <a:srgbClr val="FF0000"/>
                          </a:solidFill>
                        </a:rPr>
                        <a:t>Lietuvių kalba 2 d.</a:t>
                      </a:r>
                      <a:endParaRPr lang="en-GB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rgbClr val="FF0000"/>
                          </a:solidFill>
                        </a:rPr>
                        <a:t>115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24597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Literatūra</a:t>
                      </a:r>
                      <a:r>
                        <a:rPr lang="lt-LT" baseline="0" dirty="0" smtClean="0"/>
                        <a:t> 1 d.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5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58433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dirty="0" smtClean="0"/>
                        <a:t>Literatūra</a:t>
                      </a:r>
                      <a:r>
                        <a:rPr lang="lt-LT" baseline="0" dirty="0" smtClean="0"/>
                        <a:t> 2 d.</a:t>
                      </a:r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+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8078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Matematika 1 d.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60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78648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dirty="0" smtClean="0"/>
                        <a:t>Matematika 2 d.</a:t>
                      </a:r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60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5971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Biologija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85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75847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Istorija 1 d.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88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76065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Istorija 2 d.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115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51023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Žemė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65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24972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Fizika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neplanuojama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27093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Chemija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neplanuojama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8952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Ekonomika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neplanuojama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35416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3224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1295400" y="503854"/>
            <a:ext cx="9601200" cy="482974"/>
          </a:xfrm>
        </p:spPr>
        <p:txBody>
          <a:bodyPr>
            <a:normAutofit fontScale="90000"/>
          </a:bodyPr>
          <a:lstStyle/>
          <a:p>
            <a:r>
              <a:rPr lang="lt-LT" dirty="0" smtClean="0"/>
              <a:t>Vadovėliai (11 kl.)</a:t>
            </a:r>
            <a:endParaRPr lang="en-GB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11797"/>
              </p:ext>
            </p:extLst>
          </p:nvPr>
        </p:nvGraphicFramePr>
        <p:xfrm>
          <a:off x="1295400" y="986828"/>
          <a:ext cx="9601200" cy="48209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800600">
                  <a:extLst>
                    <a:ext uri="{9D8B030D-6E8A-4147-A177-3AD203B41FA5}">
                      <a16:colId xmlns:a16="http://schemas.microsoft.com/office/drawing/2014/main" val="292937391"/>
                    </a:ext>
                  </a:extLst>
                </a:gridCol>
                <a:gridCol w="4800600">
                  <a:extLst>
                    <a:ext uri="{9D8B030D-6E8A-4147-A177-3AD203B41FA5}">
                      <a16:colId xmlns:a16="http://schemas.microsoft.com/office/drawing/2014/main" val="8004239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Pavadinimas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Kiekis (545 vnt.)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0167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baseline="0" dirty="0" smtClean="0"/>
                        <a:t>Literatūra 1 d.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90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58433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dirty="0" smtClean="0">
                          <a:solidFill>
                            <a:srgbClr val="FF0000"/>
                          </a:solidFill>
                        </a:rPr>
                        <a:t>Literatūra</a:t>
                      </a:r>
                      <a:r>
                        <a:rPr lang="lt-LT" baseline="0" dirty="0" smtClean="0">
                          <a:solidFill>
                            <a:srgbClr val="FF0000"/>
                          </a:solidFill>
                        </a:rPr>
                        <a:t> 2 d.</a:t>
                      </a:r>
                      <a:endParaRPr lang="en-GB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100 </a:t>
                      </a:r>
                      <a:r>
                        <a:rPr lang="lt-LT" dirty="0" smtClean="0">
                          <a:solidFill>
                            <a:srgbClr val="FF0000"/>
                          </a:solidFill>
                        </a:rPr>
                        <a:t>(10 vnt.)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8078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Matematika 1 d.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60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78648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dirty="0" smtClean="0"/>
                        <a:t>Matematika 2 d.</a:t>
                      </a:r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100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5971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Biologija 1 d.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neplanuojama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75847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dirty="0" smtClean="0"/>
                        <a:t>Biologija 2 d.</a:t>
                      </a:r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neplanuojama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86264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Istorija 1 d.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60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76065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Istorija 2 d.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60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51023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rgbClr val="FF0000"/>
                          </a:solidFill>
                        </a:rPr>
                        <a:t>Gaublys 2</a:t>
                      </a:r>
                      <a:r>
                        <a:rPr lang="lt-LT" baseline="0" dirty="0" smtClean="0">
                          <a:solidFill>
                            <a:srgbClr val="FF0000"/>
                          </a:solidFill>
                        </a:rPr>
                        <a:t> d.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75 </a:t>
                      </a:r>
                      <a:r>
                        <a:rPr lang="lt-LT" dirty="0" smtClean="0">
                          <a:solidFill>
                            <a:srgbClr val="FF0000"/>
                          </a:solidFill>
                        </a:rPr>
                        <a:t>(25 vnt.)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24972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rgbClr val="FF0000"/>
                          </a:solidFill>
                        </a:rPr>
                        <a:t>Ekonomika 2 d.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r>
                        <a:rPr lang="lt-LT" dirty="0" smtClean="0"/>
                        <a:t> 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48316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Fizika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neplanuojama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27093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Chemija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neplanuojama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89521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2466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1295400" y="503854"/>
            <a:ext cx="9601200" cy="482974"/>
          </a:xfrm>
        </p:spPr>
        <p:txBody>
          <a:bodyPr>
            <a:normAutofit fontScale="90000"/>
          </a:bodyPr>
          <a:lstStyle/>
          <a:p>
            <a:r>
              <a:rPr lang="lt-LT" dirty="0" smtClean="0"/>
              <a:t>Vadovėliai (12 kl.)</a:t>
            </a:r>
            <a:endParaRPr lang="en-GB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6363831"/>
              </p:ext>
            </p:extLst>
          </p:nvPr>
        </p:nvGraphicFramePr>
        <p:xfrm>
          <a:off x="1295400" y="986828"/>
          <a:ext cx="9601200" cy="48209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800600">
                  <a:extLst>
                    <a:ext uri="{9D8B030D-6E8A-4147-A177-3AD203B41FA5}">
                      <a16:colId xmlns:a16="http://schemas.microsoft.com/office/drawing/2014/main" val="292937391"/>
                    </a:ext>
                  </a:extLst>
                </a:gridCol>
                <a:gridCol w="4800600">
                  <a:extLst>
                    <a:ext uri="{9D8B030D-6E8A-4147-A177-3AD203B41FA5}">
                      <a16:colId xmlns:a16="http://schemas.microsoft.com/office/drawing/2014/main" val="8004239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Pavadinimas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Kiekis (595 vnt.)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0167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baseline="0" dirty="0" smtClean="0"/>
                        <a:t>Literatūra 1 d.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100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58433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dirty="0" smtClean="0"/>
                        <a:t>Literatūra</a:t>
                      </a:r>
                      <a:r>
                        <a:rPr lang="lt-LT" baseline="0" dirty="0" smtClean="0"/>
                        <a:t> 2 d.</a:t>
                      </a:r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100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8078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Matematika 1 d.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60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78648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dirty="0" smtClean="0"/>
                        <a:t>Matematika 2 d.</a:t>
                      </a:r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100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5971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Biologija 1 d.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neplanuojama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75847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dirty="0" smtClean="0"/>
                        <a:t>Biologija 2 d.</a:t>
                      </a:r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neplanuojama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86264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Istorija 1 d.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60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76065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rgbClr val="FF0000"/>
                          </a:solidFill>
                        </a:rPr>
                        <a:t>Istorija 2 d.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100 </a:t>
                      </a:r>
                      <a:r>
                        <a:rPr lang="lt-LT" dirty="0" smtClean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lang="lt-LT" smtClean="0">
                          <a:solidFill>
                            <a:srgbClr val="FF0000"/>
                          </a:solidFill>
                        </a:rPr>
                        <a:t>30 vnt.)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51023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rgbClr val="FF0000"/>
                          </a:solidFill>
                        </a:rPr>
                        <a:t>Gaublys 1 d.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75 </a:t>
                      </a:r>
                      <a:r>
                        <a:rPr lang="lt-LT" dirty="0" smtClean="0">
                          <a:solidFill>
                            <a:srgbClr val="FF0000"/>
                          </a:solidFill>
                        </a:rPr>
                        <a:t>(25 vnt.)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24972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Ekonomika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mtClean="0"/>
                        <a:t>+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48316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Fizika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neplanuojama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27093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Chemija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neplanuojama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89521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061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Poreikis vadovėliams ir EDUKA licencijoms</a:t>
            </a:r>
            <a:endParaRPr lang="en-GB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 smtClean="0"/>
              <a:t>Vadovėliams – 5 484 vnt. </a:t>
            </a:r>
            <a:r>
              <a:rPr lang="lt-LT" dirty="0" smtClean="0"/>
              <a:t>apie 104 </a:t>
            </a:r>
            <a:r>
              <a:rPr lang="lt-LT" dirty="0" smtClean="0"/>
              <a:t>000 eurų;</a:t>
            </a:r>
          </a:p>
          <a:p>
            <a:r>
              <a:rPr lang="lt-LT" dirty="0"/>
              <a:t>L</a:t>
            </a:r>
            <a:r>
              <a:rPr lang="lt-LT" dirty="0" smtClean="0"/>
              <a:t>icencijoms </a:t>
            </a:r>
            <a:r>
              <a:rPr lang="lt-LT" dirty="0" smtClean="0"/>
              <a:t>– 20 000 eurų (14 000 – EDUKA, 3 000 – Vedliai, 2 000 – TAMO ir MOBIS, 1 000 – kitos).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1351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Nutarimas (1)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 smtClean="0"/>
              <a:t>Vertinti ir užtikrinti mokymo priemonių panaudojimo efektyvumą; </a:t>
            </a:r>
          </a:p>
          <a:p>
            <a:r>
              <a:rPr lang="lt-LT" dirty="0" smtClean="0"/>
              <a:t>Dalyvauti TŪM projekte: </a:t>
            </a:r>
            <a:r>
              <a:rPr lang="lt-LT" dirty="0" err="1" smtClean="0"/>
              <a:t>įveiklinti</a:t>
            </a:r>
            <a:r>
              <a:rPr lang="lt-LT" dirty="0" smtClean="0"/>
              <a:t> įsigytą įrangą įgyvendinant projekte numatytas veiklas;</a:t>
            </a:r>
          </a:p>
          <a:p>
            <a:r>
              <a:rPr lang="lt-LT" dirty="0" smtClean="0"/>
              <a:t>Rengiant kabinetų turtinimo planus atsižvelgti į inovacijas, mokinių motyvacijos stiprinimą, praktinės ir tiriamosios veiklos organizavimo galimybes, mokytojų tarpusavio poreikių derinimą;</a:t>
            </a:r>
          </a:p>
          <a:p>
            <a:r>
              <a:rPr lang="lt-LT" dirty="0" smtClean="0"/>
              <a:t>Skirstant lėšas užtikrinti gimnazijai skirtų asignavimų vykdymą;</a:t>
            </a:r>
          </a:p>
          <a:p>
            <a:r>
              <a:rPr lang="lt-LT" dirty="0" smtClean="0"/>
              <a:t>Ieškoti finansinių galimybių dalyvaujant projektuose.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491976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Nutarimas (2)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 smtClean="0">
                <a:solidFill>
                  <a:srgbClr val="FF0000"/>
                </a:solidFill>
              </a:rPr>
              <a:t>Skatinti/informuoti mokinių tėvus įsigyti EDUKA licenciją vaikui; </a:t>
            </a:r>
          </a:p>
        </p:txBody>
      </p:sp>
    </p:spTree>
    <p:extLst>
      <p:ext uri="{BB962C8B-B14F-4D97-AF65-F5344CB8AC3E}">
        <p14:creationId xmlns:p14="http://schemas.microsoft.com/office/powerpoint/2010/main" val="1202587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1295400" y="503853"/>
            <a:ext cx="9601200" cy="926595"/>
          </a:xfrm>
        </p:spPr>
        <p:txBody>
          <a:bodyPr>
            <a:normAutofit fontScale="90000"/>
          </a:bodyPr>
          <a:lstStyle/>
          <a:p>
            <a:r>
              <a:rPr lang="lt-LT" dirty="0" smtClean="0"/>
              <a:t>Nutarimas (</a:t>
            </a:r>
            <a:r>
              <a:rPr lang="lt-LT" dirty="0"/>
              <a:t>3</a:t>
            </a:r>
            <a:r>
              <a:rPr lang="lt-LT" dirty="0" smtClean="0"/>
              <a:t>) Galima paskirstyti suma: ??? (IKT) + ??? (priemonėms ir vadovėliams)</a:t>
            </a:r>
            <a:endParaRPr lang="lt-LT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5171047"/>
              </p:ext>
            </p:extLst>
          </p:nvPr>
        </p:nvGraphicFramePr>
        <p:xfrm>
          <a:off x="1295400" y="1430448"/>
          <a:ext cx="9601200" cy="5194426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30321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1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3243">
                  <a:extLst>
                    <a:ext uri="{9D8B030D-6E8A-4147-A177-3AD203B41FA5}">
                      <a16:colId xmlns:a16="http://schemas.microsoft.com/office/drawing/2014/main" val="3795914326"/>
                    </a:ext>
                  </a:extLst>
                </a:gridCol>
                <a:gridCol w="2214327">
                  <a:extLst>
                    <a:ext uri="{9D8B030D-6E8A-4147-A177-3AD203B41FA5}">
                      <a16:colId xmlns:a16="http://schemas.microsoft.com/office/drawing/2014/main" val="9353823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Metodinė grupė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Buvo panaudota 2024 m.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Prašoma 2025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Skiriama 2025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Lietuvių kalbos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480</a:t>
                      </a:r>
                      <a:endParaRPr lang="lt-L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272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dirty="0" smtClean="0"/>
                        <a:t>Užsienio kalbų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150</a:t>
                      </a:r>
                      <a:endParaRPr lang="lt-L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500</a:t>
                      </a:r>
                      <a:endParaRPr lang="lt-L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75553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dirty="0" smtClean="0"/>
                        <a:t>Tiksliųjų mokslų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320</a:t>
                      </a:r>
                      <a:endParaRPr lang="lt-L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200</a:t>
                      </a:r>
                      <a:endParaRPr lang="lt-L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dirty="0" smtClean="0"/>
                        <a:t>Gamtos mokslų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1 000 + 2 000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870 + 6 485 (laboratorija)</a:t>
                      </a:r>
                      <a:endParaRPr lang="lt-LT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dirty="0" smtClean="0"/>
                        <a:t>Socialinių mokslų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lt-L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83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dirty="0" smtClean="0"/>
                        <a:t>Dorinio, menų, technologijų ir kūno kultūros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1 500 (0 + 400 + 550 + 550)</a:t>
                      </a:r>
                      <a:endParaRPr lang="lt-L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2 079 (0 + 229 + 500</a:t>
                      </a:r>
                      <a:r>
                        <a:rPr lang="lt-LT" baseline="0" dirty="0" smtClean="0"/>
                        <a:t> + 1 350)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dirty="0" smtClean="0"/>
                        <a:t>Pagalbos mokiniui specialistų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0 (pirkti pagal poreikį iš SUP lėšų)</a:t>
                      </a:r>
                      <a:endParaRPr lang="lt-L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840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Iš viso: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b="1" dirty="0" smtClean="0">
                          <a:solidFill>
                            <a:schemeClr val="tx1"/>
                          </a:solidFill>
                        </a:rPr>
                        <a:t>5 450</a:t>
                      </a:r>
                      <a:endParaRPr lang="lt-LT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b="1" dirty="0" smtClean="0">
                          <a:solidFill>
                            <a:schemeClr val="tx1"/>
                          </a:solidFill>
                        </a:rPr>
                        <a:t>11 246</a:t>
                      </a:r>
                      <a:endParaRPr lang="lt-LT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dirty="0" smtClean="0"/>
                        <a:t>Vadovėliams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8 000</a:t>
                      </a:r>
                      <a:endParaRPr lang="lt-LT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104 000 </a:t>
                      </a:r>
                      <a:endParaRPr lang="lt-LT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3645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Licencijoms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4 000</a:t>
                      </a:r>
                      <a:endParaRPr lang="lt-LT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20 000</a:t>
                      </a:r>
                      <a:endParaRPr lang="lt-LT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60417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1736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9193"/>
          </a:xfrm>
        </p:spPr>
        <p:txBody>
          <a:bodyPr/>
          <a:lstStyle/>
          <a:p>
            <a:r>
              <a:rPr lang="lt-LT" dirty="0" smtClean="0"/>
              <a:t>SB sąmata 2025 m.</a:t>
            </a:r>
            <a:endParaRPr lang="lt-LT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5039032"/>
              </p:ext>
            </p:extLst>
          </p:nvPr>
        </p:nvGraphicFramePr>
        <p:xfrm>
          <a:off x="838199" y="1324943"/>
          <a:ext cx="10225136" cy="50626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788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73157">
                  <a:extLst>
                    <a:ext uri="{9D8B030D-6E8A-4147-A177-3AD203B41FA5}">
                      <a16:colId xmlns:a16="http://schemas.microsoft.com/office/drawing/2014/main" val="604396904"/>
                    </a:ext>
                  </a:extLst>
                </a:gridCol>
                <a:gridCol w="33731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8249">
                <a:tc>
                  <a:txBody>
                    <a:bodyPr/>
                    <a:lstStyle/>
                    <a:p>
                      <a:r>
                        <a:rPr lang="lt-LT" dirty="0" smtClean="0"/>
                        <a:t>Išlaidų straipsnis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2024 m. išlaidos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2025 m.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8249">
                <a:tc>
                  <a:txBody>
                    <a:bodyPr/>
                    <a:lstStyle/>
                    <a:p>
                      <a:r>
                        <a:rPr lang="lt-LT" dirty="0" smtClean="0"/>
                        <a:t>Darbo užmokestis ir SODRA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391 218,19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8249">
                <a:tc>
                  <a:txBody>
                    <a:bodyPr/>
                    <a:lstStyle/>
                    <a:p>
                      <a:r>
                        <a:rPr lang="lt-LT" dirty="0" smtClean="0"/>
                        <a:t>Ryšių paslaugų įsigijimo išlaidos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2 580,43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8249">
                <a:tc>
                  <a:txBody>
                    <a:bodyPr/>
                    <a:lstStyle/>
                    <a:p>
                      <a:r>
                        <a:rPr lang="lt-LT" dirty="0" smtClean="0"/>
                        <a:t>Transporto išlaikymo išlaidos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1 893,93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8249">
                <a:tc>
                  <a:txBody>
                    <a:bodyPr/>
                    <a:lstStyle/>
                    <a:p>
                      <a:r>
                        <a:rPr lang="lt-LT" dirty="0" smtClean="0"/>
                        <a:t>Komandiruočių išlaidos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4</a:t>
                      </a:r>
                      <a:r>
                        <a:rPr lang="lt-LT" baseline="0" dirty="0" smtClean="0"/>
                        <a:t> 626,67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8249">
                <a:tc>
                  <a:txBody>
                    <a:bodyPr/>
                    <a:lstStyle/>
                    <a:p>
                      <a:r>
                        <a:rPr lang="lt-LT" dirty="0" smtClean="0"/>
                        <a:t>Kvalifikacijos kėlimo išlaidos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285,00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8249">
                <a:tc>
                  <a:txBody>
                    <a:bodyPr/>
                    <a:lstStyle/>
                    <a:p>
                      <a:r>
                        <a:rPr lang="lt-LT" dirty="0" smtClean="0"/>
                        <a:t>Komunalinių paslaugų įsigijimo išlaidos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60 541,06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8249">
                <a:tc>
                  <a:txBody>
                    <a:bodyPr/>
                    <a:lstStyle/>
                    <a:p>
                      <a:r>
                        <a:rPr lang="lt-LT" dirty="0" smtClean="0"/>
                        <a:t>Informacinių technologijų įsigijimo išlaidos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4</a:t>
                      </a:r>
                      <a:r>
                        <a:rPr lang="lt-LT" baseline="0" dirty="0" smtClean="0"/>
                        <a:t> 000,00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8249">
                <a:tc>
                  <a:txBody>
                    <a:bodyPr/>
                    <a:lstStyle/>
                    <a:p>
                      <a:r>
                        <a:rPr lang="lt-LT" dirty="0" smtClean="0"/>
                        <a:t>Kitos prekės ir paslaugos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39 192,01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8249">
                <a:tc>
                  <a:txBody>
                    <a:bodyPr/>
                    <a:lstStyle/>
                    <a:p>
                      <a:r>
                        <a:rPr lang="lt-LT" dirty="0" smtClean="0"/>
                        <a:t>Socialinės išmokos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15 777,81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8249">
                <a:tc>
                  <a:txBody>
                    <a:bodyPr/>
                    <a:lstStyle/>
                    <a:p>
                      <a:r>
                        <a:rPr lang="lt-LT" dirty="0" smtClean="0"/>
                        <a:t>Ilgalaikis</a:t>
                      </a:r>
                      <a:r>
                        <a:rPr lang="lt-LT" baseline="0" dirty="0" smtClean="0"/>
                        <a:t> turtas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1 884,90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8249">
                <a:tc>
                  <a:txBody>
                    <a:bodyPr/>
                    <a:lstStyle/>
                    <a:p>
                      <a:r>
                        <a:rPr lang="lt-LT" dirty="0" smtClean="0"/>
                        <a:t>Iš viso: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522 000,00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4642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7306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8200" y="503853"/>
            <a:ext cx="10058400" cy="1142385"/>
          </a:xfrm>
        </p:spPr>
        <p:txBody>
          <a:bodyPr/>
          <a:lstStyle/>
          <a:p>
            <a:r>
              <a:rPr lang="lt-LT" dirty="0" smtClean="0"/>
              <a:t>SUP išlaidos 2024 m.</a:t>
            </a:r>
            <a:endParaRPr lang="lt-LT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0585969"/>
              </p:ext>
            </p:extLst>
          </p:nvPr>
        </p:nvGraphicFramePr>
        <p:xfrm>
          <a:off x="838200" y="1825625"/>
          <a:ext cx="10515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Išlaidų straipsnis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2024</a:t>
                      </a:r>
                      <a:r>
                        <a:rPr lang="lt-LT" baseline="0" dirty="0" smtClean="0"/>
                        <a:t> m.</a:t>
                      </a:r>
                      <a:r>
                        <a:rPr lang="lt-LT" dirty="0" smtClean="0"/>
                        <a:t> išlaidos 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2025 m.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Darbo užmokestis ir SODRA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8 913,66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Prekės ir paslaugos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1 688,34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Ilgalaikis turtas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5</a:t>
                      </a:r>
                      <a:r>
                        <a:rPr lang="lt-LT" baseline="0" dirty="0" smtClean="0"/>
                        <a:t> 398,00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Iš viso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16</a:t>
                      </a:r>
                      <a:r>
                        <a:rPr lang="lt-LT" baseline="0" dirty="0" smtClean="0"/>
                        <a:t> 0</a:t>
                      </a:r>
                      <a:r>
                        <a:rPr lang="lt-LT" dirty="0" smtClean="0"/>
                        <a:t>00,00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413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8200" y="503853"/>
            <a:ext cx="10058400" cy="1142385"/>
          </a:xfrm>
        </p:spPr>
        <p:txBody>
          <a:bodyPr/>
          <a:lstStyle/>
          <a:p>
            <a:r>
              <a:rPr lang="lt-LT" dirty="0" smtClean="0"/>
              <a:t>ĮP sąmata 2025 m.</a:t>
            </a:r>
            <a:endParaRPr lang="lt-LT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9098872"/>
              </p:ext>
            </p:extLst>
          </p:nvPr>
        </p:nvGraphicFramePr>
        <p:xfrm>
          <a:off x="838200" y="1825625"/>
          <a:ext cx="10515600" cy="313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Išlaidų straipsnis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2024 m. išlaidos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Sąmata 2025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Darbo užmokestis ir SODRA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3 707,69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Komunalinių paslaugų įsigijimo išlaidos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1 500,00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IKT prekių ir paslaugų įsigijimo</a:t>
                      </a:r>
                      <a:r>
                        <a:rPr lang="lt-LT" baseline="0" dirty="0" smtClean="0"/>
                        <a:t> išlaidos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900,00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Kitos prekės ir paslaugos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23 471,00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Ilgalaikis turtas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3 537,31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Iš viso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33 116,00 (planuota</a:t>
                      </a:r>
                      <a:r>
                        <a:rPr lang="lt-LT" baseline="0" dirty="0" smtClean="0"/>
                        <a:t> 25 000)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4821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Mokymo priemonių poreikis 2025 m.</a:t>
            </a:r>
            <a:endParaRPr lang="lt-LT" dirty="0"/>
          </a:p>
        </p:txBody>
      </p:sp>
      <p:graphicFrame>
        <p:nvGraphicFramePr>
          <p:cNvPr id="5" name="Turinio vietos rezervavimo ženklas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168547"/>
              </p:ext>
            </p:extLst>
          </p:nvPr>
        </p:nvGraphicFramePr>
        <p:xfrm>
          <a:off x="1295400" y="1981200"/>
          <a:ext cx="9601200" cy="333756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80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0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Metodinė grupė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Lėšų poreikis (eurais)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Lietuvių kalbos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8 900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Užsienio</a:t>
                      </a:r>
                      <a:r>
                        <a:rPr lang="lt-LT" baseline="0" dirty="0" smtClean="0"/>
                        <a:t> kalbų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5 650</a:t>
                      </a:r>
                      <a:endParaRPr lang="lt-L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Tiksliųjų mokslų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5 542</a:t>
                      </a:r>
                      <a:endParaRPr lang="lt-L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Gamtos mokslų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11 575</a:t>
                      </a:r>
                      <a:endParaRPr lang="lt-L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Socialinių mokslų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14 230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Dorinio, menų, technologijų ir kūno kultūros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6 797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Pagalbos mokiniui specialistų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5 800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b="1" dirty="0" smtClean="0"/>
                        <a:t>Iš viso</a:t>
                      </a:r>
                      <a:endParaRPr lang="lt-L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b="1" dirty="0" smtClean="0">
                          <a:solidFill>
                            <a:schemeClr val="tx1"/>
                          </a:solidFill>
                        </a:rPr>
                        <a:t>58 494 (2024 m. - </a:t>
                      </a:r>
                      <a:r>
                        <a:rPr lang="lt-LT" b="1" dirty="0" smtClean="0">
                          <a:solidFill>
                            <a:srgbClr val="FF0000"/>
                          </a:solidFill>
                        </a:rPr>
                        <a:t>186 141)</a:t>
                      </a:r>
                      <a:endParaRPr lang="lt-LT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0555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Mokymo priemonių poreikis 2025 m. (be IKT, baldų ir ilgalaikio turto)</a:t>
            </a:r>
            <a:endParaRPr lang="lt-LT" dirty="0"/>
          </a:p>
        </p:txBody>
      </p:sp>
      <p:graphicFrame>
        <p:nvGraphicFramePr>
          <p:cNvPr id="5" name="Turinio vietos rezervavimo ženklas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5009949"/>
              </p:ext>
            </p:extLst>
          </p:nvPr>
        </p:nvGraphicFramePr>
        <p:xfrm>
          <a:off x="1295400" y="1981200"/>
          <a:ext cx="9601200" cy="333756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80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0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Metodinė grupė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Lėšų poreikis (eurais)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Lietuvių kalbos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272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Užsienio</a:t>
                      </a:r>
                      <a:r>
                        <a:rPr lang="lt-LT" baseline="0" dirty="0" smtClean="0"/>
                        <a:t> kalbų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500</a:t>
                      </a:r>
                      <a:endParaRPr lang="lt-L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Tiksliųjų mokslų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200</a:t>
                      </a:r>
                      <a:endParaRPr lang="lt-L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Gamtos mokslų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870 + 6 485 (laboratorija)</a:t>
                      </a:r>
                      <a:endParaRPr lang="lt-LT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Socialinių mokslų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Dorinio, menų, technologijų ir fizinio ugdymo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2 079 (0 + 229 + 500</a:t>
                      </a:r>
                      <a:r>
                        <a:rPr lang="lt-LT" baseline="0" dirty="0" smtClean="0"/>
                        <a:t> + 1 350)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Pagalbos mokiniui specialistų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840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b="1" dirty="0" smtClean="0"/>
                        <a:t>Iš viso</a:t>
                      </a:r>
                      <a:endParaRPr lang="lt-L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b="1" dirty="0" smtClean="0">
                          <a:solidFill>
                            <a:schemeClr val="tx1"/>
                          </a:solidFill>
                        </a:rPr>
                        <a:t>11 246</a:t>
                      </a:r>
                      <a:endParaRPr lang="lt-LT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7905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Lietuvių kalba, 272 € 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 smtClean="0"/>
              <a:t>Mokomieji lietuvių kalbos plakatai</a:t>
            </a:r>
          </a:p>
          <a:p>
            <a:r>
              <a:rPr lang="lt-LT" dirty="0" smtClean="0"/>
              <a:t>Popierius braižybai</a:t>
            </a:r>
          </a:p>
          <a:p>
            <a:r>
              <a:rPr lang="lt-LT" dirty="0" smtClean="0"/>
              <a:t>Rašomasis popierius</a:t>
            </a:r>
          </a:p>
          <a:p>
            <a:r>
              <a:rPr lang="lt-LT" dirty="0" smtClean="0"/>
              <a:t>Laikmatis</a:t>
            </a:r>
          </a:p>
        </p:txBody>
      </p:sp>
    </p:spTree>
    <p:extLst>
      <p:ext uri="{BB962C8B-B14F-4D97-AF65-F5344CB8AC3E}">
        <p14:creationId xmlns:p14="http://schemas.microsoft.com/office/powerpoint/2010/main" val="2354540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Užsienio kalbos, 500 </a:t>
            </a:r>
            <a:r>
              <a:rPr lang="lt-LT" dirty="0"/>
              <a:t>€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 smtClean="0"/>
              <a:t>Metodinės naujovės</a:t>
            </a:r>
          </a:p>
        </p:txBody>
      </p:sp>
    </p:spTree>
    <p:extLst>
      <p:ext uri="{BB962C8B-B14F-4D97-AF65-F5344CB8AC3E}">
        <p14:creationId xmlns:p14="http://schemas.microsoft.com/office/powerpoint/2010/main" val="1425952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amond Grid 16x9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amondGrid_16x9_TP103031012" id="{069BF8F1-8734-4888-9E5C-A345C3FA8718}" vid="{93FA755A-1B0A-4A12-AE27-E883B30ECCB2}"/>
    </a:ext>
  </a:extLst>
</a:theme>
</file>

<file path=ppt/theme/theme2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7087C0F-7449-45C4-B248-63D02665BF1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Deimantų tinklelio pateiktis (plačiaekranė)</Template>
  <TotalTime>0</TotalTime>
  <Words>1372</Words>
  <Application>Microsoft Office PowerPoint</Application>
  <PresentationFormat>Plačiaekranė</PresentationFormat>
  <Paragraphs>412</Paragraphs>
  <Slides>26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1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26</vt:i4>
      </vt:variant>
    </vt:vector>
  </HeadingPairs>
  <TitlesOfParts>
    <vt:vector size="28" baseType="lpstr">
      <vt:lpstr>Arial</vt:lpstr>
      <vt:lpstr>Diamond Grid 16x9</vt:lpstr>
      <vt:lpstr>Mokymo priemonėms ir vadovėliams skirtų lėšų paskirstymas</vt:lpstr>
      <vt:lpstr>Mokymo lėšų sąmata 2025 m.</vt:lpstr>
      <vt:lpstr>SB sąmata 2025 m.</vt:lpstr>
      <vt:lpstr>SUP išlaidos 2024 m.</vt:lpstr>
      <vt:lpstr>ĮP sąmata 2025 m.</vt:lpstr>
      <vt:lpstr>Mokymo priemonių poreikis 2025 m.</vt:lpstr>
      <vt:lpstr>Mokymo priemonių poreikis 2025 m. (be IKT, baldų ir ilgalaikio turto)</vt:lpstr>
      <vt:lpstr>Lietuvių kalba, 272 € </vt:lpstr>
      <vt:lpstr>Užsienio kalbos, 500 €</vt:lpstr>
      <vt:lpstr>Tikslieji mokslai,  200 €</vt:lpstr>
      <vt:lpstr>Gamtos mokslai, 870 + 6 485 (laboratorija) </vt:lpstr>
      <vt:lpstr>Socialinių mokslų metodinė grupė, 0 €</vt:lpstr>
      <vt:lpstr>Dorinis, menai, technologijos, fizinis ugdymas,  2 079 (0 + 229 + 500 + 1 350)</vt:lpstr>
      <vt:lpstr>Pagalbos mokiniui specialistai, 840 €</vt:lpstr>
      <vt:lpstr>Vadovėliai (5 kl.)</vt:lpstr>
      <vt:lpstr>Vadovėliai (6 kl.)</vt:lpstr>
      <vt:lpstr>Vadovėliai (7 kl.)</vt:lpstr>
      <vt:lpstr>Vadovėliai (8 kl.)</vt:lpstr>
      <vt:lpstr>Vadovėliai (9 kl.)</vt:lpstr>
      <vt:lpstr>Vadovėliai (10 kl.)</vt:lpstr>
      <vt:lpstr>Vadovėliai (11 kl.)</vt:lpstr>
      <vt:lpstr>Vadovėliai (12 kl.)</vt:lpstr>
      <vt:lpstr>Poreikis vadovėliams ir EDUKA licencijoms</vt:lpstr>
      <vt:lpstr>Nutarimas (1)</vt:lpstr>
      <vt:lpstr>Nutarimas (2)</vt:lpstr>
      <vt:lpstr>Nutarimas (3) Galima paskirstyti suma: ??? (IKT) + ??? (priemonėms ir vadovėliams)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2017-01-03T09:10:04Z</dcterms:created>
  <dcterms:modified xsi:type="dcterms:W3CDTF">2025-02-11T11:48:08Z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TC030310159991</vt:lpwstr>
  </property>
</Properties>
</file>